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5" r:id="rId5"/>
    <p:sldId id="259" r:id="rId6"/>
    <p:sldId id="261" r:id="rId7"/>
    <p:sldId id="276" r:id="rId8"/>
    <p:sldId id="280" r:id="rId9"/>
    <p:sldId id="260" r:id="rId10"/>
    <p:sldId id="294" r:id="rId11"/>
    <p:sldId id="263" r:id="rId12"/>
    <p:sldId id="277" r:id="rId13"/>
    <p:sldId id="297" r:id="rId14"/>
    <p:sldId id="302" r:id="rId15"/>
    <p:sldId id="278" r:id="rId16"/>
    <p:sldId id="284" r:id="rId17"/>
    <p:sldId id="28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8187-709D-45B4-89E0-D2DB693229B2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E5D-9049-42B8-B151-D3B2FBDDE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99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8187-709D-45B4-89E0-D2DB693229B2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E5D-9049-42B8-B151-D3B2FBDDE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58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8187-709D-45B4-89E0-D2DB693229B2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E5D-9049-42B8-B151-D3B2FBDDE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8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8187-709D-45B4-89E0-D2DB693229B2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E5D-9049-42B8-B151-D3B2FBDDE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32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8187-709D-45B4-89E0-D2DB693229B2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E5D-9049-42B8-B151-D3B2FBDDE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37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8187-709D-45B4-89E0-D2DB693229B2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E5D-9049-42B8-B151-D3B2FBDDE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77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8187-709D-45B4-89E0-D2DB693229B2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E5D-9049-42B8-B151-D3B2FBDDE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8187-709D-45B4-89E0-D2DB693229B2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E5D-9049-42B8-B151-D3B2FBDDE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6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8187-709D-45B4-89E0-D2DB693229B2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E5D-9049-42B8-B151-D3B2FBDDE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34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8187-709D-45B4-89E0-D2DB693229B2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E5D-9049-42B8-B151-D3B2FBDDE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67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8187-709D-45B4-89E0-D2DB693229B2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E5D-9049-42B8-B151-D3B2FBDDE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1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38187-709D-45B4-89E0-D2DB693229B2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7E5D-9049-42B8-B151-D3B2FBDDE5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66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jebasiscoaching.n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Rouw bij levend verlies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Levend verlies is levenslange rouw die je ervaart wanneer jijzelf of je naaste getroffen word door een chronische ziekte of beperking</a:t>
            </a:r>
          </a:p>
        </p:txBody>
      </p:sp>
    </p:spTree>
    <p:extLst>
      <p:ext uri="{BB962C8B-B14F-4D97-AF65-F5344CB8AC3E}">
        <p14:creationId xmlns:p14="http://schemas.microsoft.com/office/powerpoint/2010/main" val="230045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03264"/>
          </a:xfrm>
        </p:spPr>
        <p:txBody>
          <a:bodyPr/>
          <a:lstStyle/>
          <a:p>
            <a:pPr algn="ctr"/>
            <a:r>
              <a:rPr lang="nl-NL" dirty="0"/>
              <a:t>En dan? </a:t>
            </a:r>
            <a:br>
              <a:rPr lang="nl-NL" dirty="0"/>
            </a:br>
            <a:r>
              <a:rPr lang="nl-NL" dirty="0"/>
              <a:t>Het vervolg</a:t>
            </a:r>
          </a:p>
        </p:txBody>
      </p:sp>
    </p:spTree>
    <p:extLst>
      <p:ext uri="{BB962C8B-B14F-4D97-AF65-F5344CB8AC3E}">
        <p14:creationId xmlns:p14="http://schemas.microsoft.com/office/powerpoint/2010/main" val="213962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				Effectief lijden: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Vluchten: weg gaan uit de situatie</a:t>
            </a:r>
          </a:p>
          <a:p>
            <a:pPr lvl="0"/>
            <a:r>
              <a:rPr lang="nl-NL" dirty="0"/>
              <a:t>Vechten: strijd aangaan</a:t>
            </a:r>
          </a:p>
          <a:p>
            <a:pPr lvl="0"/>
            <a:r>
              <a:rPr lang="nl-NL" dirty="0"/>
              <a:t>Bevriezen: situatie nemen zoals hij is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u="sng" dirty="0"/>
              <a:t>Wat kun je doen:</a:t>
            </a:r>
            <a:endParaRPr lang="nl-NL" dirty="0"/>
          </a:p>
          <a:p>
            <a:pPr lvl="0"/>
            <a:r>
              <a:rPr lang="nl-NL" dirty="0"/>
              <a:t>Neem je verlies; even stilstaan mag zeker, maar op een gegeven moment moet je door</a:t>
            </a:r>
          </a:p>
          <a:p>
            <a:pPr lvl="0"/>
            <a:r>
              <a:rPr lang="nl-NL" dirty="0"/>
              <a:t>Stel je verwachtingen omlaag.</a:t>
            </a:r>
          </a:p>
          <a:p>
            <a:pPr lvl="0"/>
            <a:r>
              <a:rPr lang="nl-NL" dirty="0"/>
              <a:t>Waar doe je het voor: wat is je doel? Maak het doel klein en haalbaar. </a:t>
            </a:r>
          </a:p>
          <a:p>
            <a:pPr lvl="0"/>
            <a:r>
              <a:rPr lang="nl-NL" dirty="0"/>
              <a:t>Ga voor dat doel!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303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neem je wel of geen afscheid van?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1397726"/>
            <a:ext cx="9183188" cy="5146765"/>
          </a:xfrm>
        </p:spPr>
      </p:pic>
    </p:spTree>
    <p:extLst>
      <p:ext uri="{BB962C8B-B14F-4D97-AF65-F5344CB8AC3E}">
        <p14:creationId xmlns:p14="http://schemas.microsoft.com/office/powerpoint/2010/main" val="324868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985554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3100" dirty="0"/>
            </a:br>
            <a:r>
              <a:rPr lang="nl-NL" sz="3100" dirty="0"/>
              <a:t>Oases zijn de mooie plekjes te midden van een onaangename omgeving. </a:t>
            </a:r>
            <a:br>
              <a:rPr lang="nl-NL" sz="3100" dirty="0"/>
            </a:br>
            <a:r>
              <a:rPr lang="nl-NL" sz="3100" dirty="0"/>
              <a:t>Een bron van geluk. 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8" y="1281112"/>
            <a:ext cx="6096000" cy="428625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534194"/>
            <a:ext cx="3932237" cy="3334794"/>
          </a:xfrm>
        </p:spPr>
        <p:txBody>
          <a:bodyPr>
            <a:normAutofit fontScale="77500" lnSpcReduction="20000"/>
          </a:bodyPr>
          <a:lstStyle/>
          <a:p>
            <a:endParaRPr lang="nl-NL" dirty="0"/>
          </a:p>
          <a:p>
            <a:r>
              <a:rPr lang="nl-NL" dirty="0"/>
              <a:t>Oases zijn er om:</a:t>
            </a:r>
          </a:p>
          <a:p>
            <a:pPr marL="285750" indent="-285750">
              <a:buFontTx/>
              <a:buChar char="-"/>
            </a:pPr>
            <a:r>
              <a:rPr lang="nl-NL" dirty="0"/>
              <a:t>Op kracht te komen</a:t>
            </a:r>
          </a:p>
          <a:p>
            <a:pPr marL="285750" indent="-285750">
              <a:buFontTx/>
              <a:buChar char="-"/>
            </a:pPr>
            <a:r>
              <a:rPr lang="nl-NL" dirty="0"/>
              <a:t>De weg te vervolgen</a:t>
            </a:r>
          </a:p>
          <a:p>
            <a:pPr marL="285750" indent="-285750">
              <a:buFontTx/>
              <a:buChar char="-"/>
            </a:pPr>
            <a:r>
              <a:rPr lang="nl-NL" dirty="0"/>
              <a:t>De grens van de woestijn te vinden</a:t>
            </a:r>
          </a:p>
          <a:p>
            <a:endParaRPr lang="nl-NL" dirty="0"/>
          </a:p>
          <a:p>
            <a:r>
              <a:rPr lang="nl-NL" dirty="0"/>
              <a:t>Vergelijking met levend verlies:</a:t>
            </a:r>
          </a:p>
          <a:p>
            <a:pPr marL="285750" indent="-285750">
              <a:buFontTx/>
              <a:buChar char="-"/>
            </a:pPr>
            <a:r>
              <a:rPr lang="nl-NL" dirty="0"/>
              <a:t>probeer te kijken naar de mooie plekjes en die zijn er. </a:t>
            </a:r>
          </a:p>
          <a:p>
            <a:pPr marL="285750" indent="-285750">
              <a:buFontTx/>
              <a:buChar char="-"/>
            </a:pPr>
            <a:r>
              <a:rPr lang="nl-NL" dirty="0"/>
              <a:t>Sta stil</a:t>
            </a:r>
          </a:p>
          <a:p>
            <a:pPr marL="285750" indent="-285750">
              <a:buFontTx/>
              <a:buChar char="-"/>
            </a:pPr>
            <a:r>
              <a:rPr lang="nl-NL" dirty="0"/>
              <a:t>Luister naar je hart</a:t>
            </a:r>
          </a:p>
          <a:p>
            <a:endParaRPr lang="nl-NL" dirty="0"/>
          </a:p>
          <a:p>
            <a:r>
              <a:rPr lang="nl-NL" dirty="0"/>
              <a:t>Waar wil </a:t>
            </a:r>
            <a:r>
              <a:rPr lang="nl-NL" b="1" dirty="0"/>
              <a:t>jij</a:t>
            </a:r>
            <a:r>
              <a:rPr lang="nl-NL" dirty="0"/>
              <a:t> naartoe? </a:t>
            </a:r>
          </a:p>
        </p:txBody>
      </p:sp>
    </p:spTree>
    <p:extLst>
      <p:ext uri="{BB962C8B-B14F-4D97-AF65-F5344CB8AC3E}">
        <p14:creationId xmlns:p14="http://schemas.microsoft.com/office/powerpoint/2010/main" val="110511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Vervolg Oase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Tip naar je omgeving toe: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Geef je grenzen aan</a:t>
            </a:r>
          </a:p>
          <a:p>
            <a:r>
              <a:rPr lang="nl-NL" dirty="0"/>
              <a:t>Vraag om hulp</a:t>
            </a:r>
          </a:p>
          <a:p>
            <a:r>
              <a:rPr lang="nl-NL" dirty="0"/>
              <a:t>Wees duidelijk hoe jij je voelt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2000" b="1" dirty="0"/>
          </a:p>
          <a:p>
            <a:endParaRPr lang="nl-NL" sz="2000" b="1" dirty="0"/>
          </a:p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dirty="0"/>
              <a:t>Geluk is niet hetzelfde als gelukkig zijn. </a:t>
            </a:r>
          </a:p>
        </p:txBody>
      </p:sp>
    </p:spTree>
    <p:extLst>
      <p:ext uri="{BB962C8B-B14F-4D97-AF65-F5344CB8AC3E}">
        <p14:creationId xmlns:p14="http://schemas.microsoft.com/office/powerpoint/2010/main" val="317845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Gedicht de 3 bomen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Manu </a:t>
            </a:r>
            <a:r>
              <a:rPr lang="nl-NL" dirty="0" err="1"/>
              <a:t>Kierse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90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0898"/>
          </a:xfrm>
        </p:spPr>
        <p:txBody>
          <a:bodyPr>
            <a:normAutofit fontScale="90000"/>
          </a:bodyPr>
          <a:lstStyle/>
          <a:p>
            <a:r>
              <a:rPr lang="nl-NL" dirty="0"/>
              <a:t>				Ter afsluiting 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r="-399"/>
          <a:stretch/>
        </p:blipFill>
        <p:spPr>
          <a:xfrm rot="5400000">
            <a:off x="838200" y="2058194"/>
            <a:ext cx="5222966" cy="3886200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2355" y="2078084"/>
            <a:ext cx="5128558" cy="3846418"/>
          </a:xfrm>
        </p:spPr>
      </p:pic>
    </p:spTree>
    <p:extLst>
      <p:ext uri="{BB962C8B-B14F-4D97-AF65-F5344CB8AC3E}">
        <p14:creationId xmlns:p14="http://schemas.microsoft.com/office/powerpoint/2010/main" val="34824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Boekenlijst:					</a:t>
            </a:r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244917"/>
          </a:xfrm>
        </p:spPr>
        <p:txBody>
          <a:bodyPr>
            <a:noAutofit/>
          </a:bodyPr>
          <a:lstStyle/>
          <a:p>
            <a:pPr lvl="0"/>
            <a:r>
              <a:rPr lang="nl-NL" sz="1400" dirty="0"/>
              <a:t>Manu </a:t>
            </a:r>
            <a:r>
              <a:rPr lang="nl-NL" sz="1400" dirty="0" err="1"/>
              <a:t>Keirse</a:t>
            </a:r>
            <a:r>
              <a:rPr lang="nl-NL" sz="1400" dirty="0"/>
              <a:t>: helpen bij ziekte en pijn</a:t>
            </a:r>
          </a:p>
          <a:p>
            <a:pPr lvl="0"/>
            <a:r>
              <a:rPr lang="nl-NL" sz="1400" dirty="0"/>
              <a:t>Manu </a:t>
            </a:r>
            <a:r>
              <a:rPr lang="nl-NL" sz="1400" dirty="0" err="1"/>
              <a:t>Keirse</a:t>
            </a:r>
            <a:r>
              <a:rPr lang="nl-NL" sz="1400" dirty="0"/>
              <a:t>: Licht in het duister, woorden van steun bij ziekte. </a:t>
            </a:r>
          </a:p>
          <a:p>
            <a:pPr lvl="0"/>
            <a:r>
              <a:rPr lang="nl-NL" sz="1400" dirty="0"/>
              <a:t>Dirk de Wachter en Manu </a:t>
            </a:r>
            <a:r>
              <a:rPr lang="nl-NL" sz="1400" dirty="0" err="1"/>
              <a:t>Keirse</a:t>
            </a:r>
            <a:r>
              <a:rPr lang="nl-NL" sz="1400" dirty="0"/>
              <a:t>: Goed leven met kwetsbaarheid en beperking</a:t>
            </a:r>
          </a:p>
          <a:p>
            <a:endParaRPr lang="nl-NL" sz="1400" dirty="0"/>
          </a:p>
        </p:txBody>
      </p:sp>
      <p:pic>
        <p:nvPicPr>
          <p:cNvPr id="7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06" y="3579223"/>
            <a:ext cx="2481942" cy="3043646"/>
          </a:xfrm>
        </p:spPr>
      </p:pic>
      <p:pic>
        <p:nvPicPr>
          <p:cNvPr id="8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6191" y="2808084"/>
            <a:ext cx="3944982" cy="3684588"/>
          </a:xfrm>
        </p:spPr>
      </p:pic>
      <p:sp>
        <p:nvSpPr>
          <p:cNvPr id="9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7106194" y="1681163"/>
            <a:ext cx="4249194" cy="1244916"/>
          </a:xfrm>
        </p:spPr>
        <p:txBody>
          <a:bodyPr>
            <a:normAutofit/>
          </a:bodyPr>
          <a:lstStyle/>
          <a:p>
            <a:r>
              <a:rPr lang="nl-NL" sz="1400" b="0" dirty="0">
                <a:hlinkClick r:id="rId4"/>
              </a:rPr>
              <a:t>Voor individuele begeleiding: info@jebasiscoaching.nl</a:t>
            </a:r>
          </a:p>
          <a:p>
            <a:r>
              <a:rPr lang="nl-NL" sz="2000" dirty="0">
                <a:hlinkClick r:id="rId4"/>
              </a:rPr>
              <a:t>www.jebasiscoaching.nl</a:t>
            </a:r>
            <a:r>
              <a:rPr lang="nl-NL" sz="2000" dirty="0"/>
              <a:t> 06-25445290</a:t>
            </a:r>
          </a:p>
        </p:txBody>
      </p:sp>
    </p:spTree>
    <p:extLst>
      <p:ext uri="{BB962C8B-B14F-4D97-AF65-F5344CB8AC3E}">
        <p14:creationId xmlns:p14="http://schemas.microsoft.com/office/powerpoint/2010/main" val="390278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	</a:t>
            </a:r>
            <a:r>
              <a:rPr lang="nl-NL" b="1" dirty="0"/>
              <a:t>Algemeen: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-    Toekomstbeeld is verandert</a:t>
            </a:r>
          </a:p>
          <a:p>
            <a:pPr marL="0" indent="0">
              <a:buNone/>
            </a:pPr>
            <a:r>
              <a:rPr lang="nl-NL" dirty="0"/>
              <a:t>-    Het rouwproces eindigt niet</a:t>
            </a:r>
          </a:p>
          <a:p>
            <a:pPr marL="0" indent="0">
              <a:buNone/>
            </a:pPr>
            <a:r>
              <a:rPr lang="nl-NL" dirty="0"/>
              <a:t>-    Rouwtaken krijg je niet af</a:t>
            </a:r>
          </a:p>
          <a:p>
            <a:pPr marL="0" indent="0">
              <a:buNone/>
            </a:pPr>
            <a:r>
              <a:rPr lang="nl-NL" dirty="0"/>
              <a:t>-    Vraagt om permanente energie en moed om crisissen het hoofd te bieden</a:t>
            </a:r>
          </a:p>
          <a:p>
            <a:pPr>
              <a:buFontTx/>
              <a:buChar char="-"/>
            </a:pPr>
            <a:r>
              <a:rPr lang="nl-NL" dirty="0"/>
              <a:t> Complex door de onzekerheid en onvoorspelbaarheid</a:t>
            </a:r>
          </a:p>
          <a:p>
            <a:pPr>
              <a:buFontTx/>
              <a:buChar char="-"/>
            </a:pPr>
            <a:r>
              <a:rPr lang="nl-NL" sz="2900" dirty="0"/>
              <a:t> Het is moeilijk om tot aanvaarding te komen. </a:t>
            </a:r>
          </a:p>
          <a:p>
            <a:pPr>
              <a:buFontTx/>
              <a:buChar char="-"/>
            </a:pPr>
            <a:r>
              <a:rPr lang="nl-NL" sz="2900" dirty="0"/>
              <a:t> Geen rituelen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u="sng" dirty="0"/>
              <a:t>Omgeving:</a:t>
            </a:r>
          </a:p>
          <a:p>
            <a:pPr marL="0" indent="0">
              <a:buNone/>
            </a:pPr>
            <a:r>
              <a:rPr lang="nl-NL" dirty="0"/>
              <a:t>-	Vaak onbegrip</a:t>
            </a:r>
          </a:p>
          <a:p>
            <a:pPr marL="0" indent="0">
              <a:buNone/>
            </a:pPr>
            <a:r>
              <a:rPr lang="nl-NL" dirty="0"/>
              <a:t>-	Vragen alleen aan getroffene hoe het gaat, niet aan partner</a:t>
            </a:r>
          </a:p>
          <a:p>
            <a:pPr marL="0" indent="0">
              <a:buNone/>
            </a:pPr>
            <a:r>
              <a:rPr lang="nl-NL" dirty="0"/>
              <a:t>-	‘zien’ het niet bij geen duidelijk uiterlijke veranderingen</a:t>
            </a:r>
          </a:p>
          <a:p>
            <a:pPr marL="0" indent="0">
              <a:buNone/>
            </a:pPr>
            <a:r>
              <a:rPr lang="nl-NL" dirty="0"/>
              <a:t>-	Eenzaamheid daardoor?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415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Emoties bij rouw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u="sng" dirty="0"/>
              <a:t>Rouw na bv overlijden</a:t>
            </a:r>
          </a:p>
          <a:p>
            <a:r>
              <a:rPr lang="nl-NL" dirty="0"/>
              <a:t>Verdriet		</a:t>
            </a:r>
          </a:p>
          <a:p>
            <a:r>
              <a:rPr lang="nl-NL" dirty="0"/>
              <a:t>Schaamte		</a:t>
            </a:r>
          </a:p>
          <a:p>
            <a:r>
              <a:rPr lang="nl-NL" dirty="0"/>
              <a:t>Angst en vrees</a:t>
            </a:r>
          </a:p>
          <a:p>
            <a:r>
              <a:rPr lang="nl-NL" dirty="0"/>
              <a:t>Schuldgevoel		</a:t>
            </a:r>
          </a:p>
          <a:p>
            <a:r>
              <a:rPr lang="nl-NL" dirty="0"/>
              <a:t>Agressie		</a:t>
            </a:r>
          </a:p>
          <a:p>
            <a:r>
              <a:rPr lang="nl-NL" dirty="0"/>
              <a:t>Dwangmatig overpeinzen</a:t>
            </a:r>
          </a:p>
          <a:p>
            <a:r>
              <a:rPr lang="nl-NL" dirty="0"/>
              <a:t>Waarom 	</a:t>
            </a:r>
          </a:p>
          <a:p>
            <a:r>
              <a:rPr lang="nl-NL" dirty="0"/>
              <a:t>Ontkenning		</a:t>
            </a:r>
          </a:p>
          <a:p>
            <a:r>
              <a:rPr lang="nl-NL" dirty="0"/>
              <a:t>Idealisering</a:t>
            </a:r>
          </a:p>
          <a:p>
            <a:r>
              <a:rPr lang="nl-NL" u="sng" dirty="0"/>
              <a:t>Er is een eindpunt! 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590903" y="1690688"/>
            <a:ext cx="5762897" cy="5010557"/>
          </a:xfrm>
        </p:spPr>
        <p:txBody>
          <a:bodyPr>
            <a:normAutofit fontScale="77500" lnSpcReduction="20000"/>
          </a:bodyPr>
          <a:lstStyle/>
          <a:p>
            <a:r>
              <a:rPr lang="nl-NL" u="sng" dirty="0">
                <a:solidFill>
                  <a:srgbClr val="FF0000"/>
                </a:solidFill>
              </a:rPr>
              <a:t>Rouw bij levend verlies:</a:t>
            </a:r>
          </a:p>
          <a:p>
            <a:pPr lvl="0"/>
            <a:r>
              <a:rPr lang="nl-NL" dirty="0">
                <a:solidFill>
                  <a:srgbClr val="FF0000"/>
                </a:solidFill>
              </a:rPr>
              <a:t>Onzekerheid over de toekomst</a:t>
            </a:r>
          </a:p>
          <a:p>
            <a:pPr lvl="0"/>
            <a:r>
              <a:rPr lang="nl-NL" dirty="0">
                <a:solidFill>
                  <a:srgbClr val="FF0000"/>
                </a:solidFill>
              </a:rPr>
              <a:t>Ontkenning van de beperkingen</a:t>
            </a:r>
          </a:p>
          <a:p>
            <a:pPr lvl="0"/>
            <a:r>
              <a:rPr lang="nl-NL" dirty="0">
                <a:solidFill>
                  <a:srgbClr val="FF0000"/>
                </a:solidFill>
              </a:rPr>
              <a:t>Neerslachtig, angstig, opstandig door mogelijk nieuwe complicaties, achteruitgang, tegenvallende resultaten</a:t>
            </a:r>
          </a:p>
          <a:p>
            <a:pPr lvl="0"/>
            <a:r>
              <a:rPr lang="nl-NL" dirty="0">
                <a:solidFill>
                  <a:srgbClr val="FF0000"/>
                </a:solidFill>
              </a:rPr>
              <a:t>Boosheid en agressie die niet weg gaat</a:t>
            </a:r>
          </a:p>
          <a:p>
            <a:pPr lvl="0"/>
            <a:r>
              <a:rPr lang="nl-NL" dirty="0">
                <a:solidFill>
                  <a:srgbClr val="FF0000"/>
                </a:solidFill>
              </a:rPr>
              <a:t>Schaamte en schuldgevoel</a:t>
            </a:r>
          </a:p>
          <a:p>
            <a:pPr lvl="0"/>
            <a:r>
              <a:rPr lang="nl-NL" dirty="0">
                <a:solidFill>
                  <a:srgbClr val="FF0000"/>
                </a:solidFill>
              </a:rPr>
              <a:t>Weinig begrip van de omgeving, eenzaamheid</a:t>
            </a:r>
          </a:p>
          <a:p>
            <a:pPr lvl="0"/>
            <a:r>
              <a:rPr lang="nl-NL" dirty="0">
                <a:solidFill>
                  <a:srgbClr val="FF0000"/>
                </a:solidFill>
              </a:rPr>
              <a:t>Controle</a:t>
            </a:r>
          </a:p>
          <a:p>
            <a:pPr lvl="0"/>
            <a:r>
              <a:rPr lang="nl-NL" dirty="0">
                <a:solidFill>
                  <a:srgbClr val="FF0000"/>
                </a:solidFill>
              </a:rPr>
              <a:t>Wanhoop/ radeloos, kan ik dit? </a:t>
            </a:r>
          </a:p>
          <a:p>
            <a:pPr lvl="0"/>
            <a:r>
              <a:rPr lang="nl-NL" dirty="0">
                <a:solidFill>
                  <a:srgbClr val="FF0000"/>
                </a:solidFill>
              </a:rPr>
              <a:t>Onmacht</a:t>
            </a:r>
          </a:p>
          <a:p>
            <a:pPr lvl="0"/>
            <a:r>
              <a:rPr lang="nl-NL" dirty="0">
                <a:solidFill>
                  <a:srgbClr val="FF0000"/>
                </a:solidFill>
              </a:rPr>
              <a:t>Dempen gevoel</a:t>
            </a:r>
          </a:p>
          <a:p>
            <a:pPr lvl="0"/>
            <a:r>
              <a:rPr lang="nl-NL" u="sng" dirty="0">
                <a:solidFill>
                  <a:srgbClr val="FF0000"/>
                </a:solidFill>
              </a:rPr>
              <a:t>Geen eindpunt!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809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Duw je je emoties weg? Effect: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4" y="1825625"/>
            <a:ext cx="8072846" cy="4862558"/>
          </a:xfrm>
        </p:spPr>
      </p:pic>
    </p:spTree>
    <p:extLst>
      <p:ext uri="{BB962C8B-B14F-4D97-AF65-F5344CB8AC3E}">
        <p14:creationId xmlns:p14="http://schemas.microsoft.com/office/powerpoint/2010/main" val="302063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Rouwproces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025289"/>
            <a:ext cx="5181600" cy="1952010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1" y="1706335"/>
            <a:ext cx="4937760" cy="38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7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Zichtbare en onzichtbare emoties (</a:t>
            </a:r>
            <a:r>
              <a:rPr lang="nl-NL" sz="3200" dirty="0"/>
              <a:t>ipv de boom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1319350"/>
            <a:ext cx="9444446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7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 je om van je emoties te vluchten?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1423851"/>
            <a:ext cx="9157063" cy="5264332"/>
          </a:xfrm>
        </p:spPr>
      </p:pic>
    </p:spTree>
    <p:extLst>
      <p:ext uri="{BB962C8B-B14F-4D97-AF65-F5344CB8AC3E}">
        <p14:creationId xmlns:p14="http://schemas.microsoft.com/office/powerpoint/2010/main" val="332319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wil ik de omgeving laten zien van de onzichtbare emoties?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Aan wie? </a:t>
            </a:r>
          </a:p>
          <a:p>
            <a:r>
              <a:rPr lang="nl-NL" dirty="0"/>
              <a:t>Wat zou mij helpen? </a:t>
            </a:r>
          </a:p>
        </p:txBody>
      </p:sp>
    </p:spTree>
    <p:extLst>
      <p:ext uri="{BB962C8B-B14F-4D97-AF65-F5344CB8AC3E}">
        <p14:creationId xmlns:p14="http://schemas.microsoft.com/office/powerpoint/2010/main" val="32349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	Duaal procesmodel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549" y="1254034"/>
            <a:ext cx="8046720" cy="52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041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522</Words>
  <Application>Microsoft Office PowerPoint</Application>
  <PresentationFormat>Breedbeeld</PresentationFormat>
  <Paragraphs>100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Rouw bij levend verlies</vt:lpstr>
      <vt:lpstr>    Algemeen:</vt:lpstr>
      <vt:lpstr>   Emoties bij rouw</vt:lpstr>
      <vt:lpstr>  Duw je je emoties weg? Effect:</vt:lpstr>
      <vt:lpstr>Rouwproces</vt:lpstr>
      <vt:lpstr>Zichtbare en onzichtbare emoties (ipv de boom</vt:lpstr>
      <vt:lpstr>Wat doe je om van je emoties te vluchten?</vt:lpstr>
      <vt:lpstr>Wat wil ik de omgeving laten zien van de onzichtbare emoties?</vt:lpstr>
      <vt:lpstr>   Duaal procesmodel</vt:lpstr>
      <vt:lpstr>En dan?  Het vervolg</vt:lpstr>
      <vt:lpstr>    Effectief lijden:</vt:lpstr>
      <vt:lpstr>Waar neem je wel of geen afscheid van? </vt:lpstr>
      <vt:lpstr>  Oases zijn de mooie plekjes te midden van een onaangename omgeving.  Een bron van geluk. </vt:lpstr>
      <vt:lpstr>Vervolg Oase</vt:lpstr>
      <vt:lpstr>Gedicht de 3 bomen</vt:lpstr>
      <vt:lpstr>    Ter afsluiting </vt:lpstr>
      <vt:lpstr>Boekenlijst: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Rouw bij levend verlies</dc:title>
  <dc:creator>DEF</dc:creator>
  <cp:lastModifiedBy>Corinne van Dis</cp:lastModifiedBy>
  <cp:revision>50</cp:revision>
  <dcterms:created xsi:type="dcterms:W3CDTF">2024-03-16T08:25:49Z</dcterms:created>
  <dcterms:modified xsi:type="dcterms:W3CDTF">2025-02-17T11:50:36Z</dcterms:modified>
</cp:coreProperties>
</file>