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75" r:id="rId5"/>
    <p:sldId id="259" r:id="rId6"/>
    <p:sldId id="261" r:id="rId7"/>
    <p:sldId id="276" r:id="rId8"/>
    <p:sldId id="280" r:id="rId9"/>
    <p:sldId id="260" r:id="rId10"/>
    <p:sldId id="294" r:id="rId11"/>
    <p:sldId id="263" r:id="rId12"/>
    <p:sldId id="277" r:id="rId13"/>
    <p:sldId id="297" r:id="rId14"/>
    <p:sldId id="302" r:id="rId15"/>
    <p:sldId id="278" r:id="rId16"/>
    <p:sldId id="284" r:id="rId17"/>
    <p:sldId id="288" r:id="rId1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38187-709D-45B4-89E0-D2DB693229B2}" type="datetimeFigureOut">
              <a:rPr lang="nl-NL" smtClean="0"/>
              <a:t>17-2-2025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C7E5D-9049-42B8-B151-D3B2FBDDE5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4995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38187-709D-45B4-89E0-D2DB693229B2}" type="datetimeFigureOut">
              <a:rPr lang="nl-NL" smtClean="0"/>
              <a:t>17-2-2025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C7E5D-9049-42B8-B151-D3B2FBDDE5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5587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38187-709D-45B4-89E0-D2DB693229B2}" type="datetimeFigureOut">
              <a:rPr lang="nl-NL" smtClean="0"/>
              <a:t>17-2-2025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C7E5D-9049-42B8-B151-D3B2FBDDE5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6821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38187-709D-45B4-89E0-D2DB693229B2}" type="datetimeFigureOut">
              <a:rPr lang="nl-NL" smtClean="0"/>
              <a:t>17-2-2025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C7E5D-9049-42B8-B151-D3B2FBDDE5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7320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38187-709D-45B4-89E0-D2DB693229B2}" type="datetimeFigureOut">
              <a:rPr lang="nl-NL" smtClean="0"/>
              <a:t>17-2-2025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C7E5D-9049-42B8-B151-D3B2FBDDE5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6371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38187-709D-45B4-89E0-D2DB693229B2}" type="datetimeFigureOut">
              <a:rPr lang="nl-NL" smtClean="0"/>
              <a:t>17-2-2025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C7E5D-9049-42B8-B151-D3B2FBDDE5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2772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38187-709D-45B4-89E0-D2DB693229B2}" type="datetimeFigureOut">
              <a:rPr lang="nl-NL" smtClean="0"/>
              <a:t>17-2-2025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C7E5D-9049-42B8-B151-D3B2FBDDE5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758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38187-709D-45B4-89E0-D2DB693229B2}" type="datetimeFigureOut">
              <a:rPr lang="nl-NL" smtClean="0"/>
              <a:t>17-2-2025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C7E5D-9049-42B8-B151-D3B2FBDDE5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163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38187-709D-45B4-89E0-D2DB693229B2}" type="datetimeFigureOut">
              <a:rPr lang="nl-NL" smtClean="0"/>
              <a:t>17-2-2025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C7E5D-9049-42B8-B151-D3B2FBDDE5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3347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38187-709D-45B4-89E0-D2DB693229B2}" type="datetimeFigureOut">
              <a:rPr lang="nl-NL" smtClean="0"/>
              <a:t>17-2-2025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C7E5D-9049-42B8-B151-D3B2FBDDE5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39678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38187-709D-45B4-89E0-D2DB693229B2}" type="datetimeFigureOut">
              <a:rPr lang="nl-NL" smtClean="0"/>
              <a:t>17-2-2025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C7E5D-9049-42B8-B151-D3B2FBDDE5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8111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738187-709D-45B4-89E0-D2DB693229B2}" type="datetimeFigureOut">
              <a:rPr lang="nl-NL" smtClean="0"/>
              <a:t>17-2-2025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1C7E5D-9049-42B8-B151-D3B2FBDDE5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1666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jebasiscoaching.nl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Rouw bij levend verlies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Levend verlies is levenslange rouw die je ervaart wanneer jijzelf of je naaste getroffen word door een chronische ziekte of beperking</a:t>
            </a:r>
          </a:p>
        </p:txBody>
      </p:sp>
    </p:spTree>
    <p:extLst>
      <p:ext uri="{BB962C8B-B14F-4D97-AF65-F5344CB8AC3E}">
        <p14:creationId xmlns:p14="http://schemas.microsoft.com/office/powerpoint/2010/main" val="23004539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703264"/>
          </a:xfrm>
        </p:spPr>
        <p:txBody>
          <a:bodyPr/>
          <a:lstStyle/>
          <a:p>
            <a:pPr algn="ctr"/>
            <a:r>
              <a:rPr lang="nl-NL" dirty="0"/>
              <a:t>En dan? </a:t>
            </a:r>
            <a:br>
              <a:rPr lang="nl-NL" dirty="0"/>
            </a:br>
            <a:r>
              <a:rPr lang="nl-NL" dirty="0"/>
              <a:t>Het vervolg</a:t>
            </a:r>
          </a:p>
        </p:txBody>
      </p:sp>
    </p:spTree>
    <p:extLst>
      <p:ext uri="{BB962C8B-B14F-4D97-AF65-F5344CB8AC3E}">
        <p14:creationId xmlns:p14="http://schemas.microsoft.com/office/powerpoint/2010/main" val="21396205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				Effectief lijden: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nl-NL" dirty="0"/>
              <a:t>Vluchten: weg gaan uit de situatie</a:t>
            </a:r>
          </a:p>
          <a:p>
            <a:pPr lvl="0"/>
            <a:r>
              <a:rPr lang="nl-NL" dirty="0"/>
              <a:t>Vechten: strijd aangaan</a:t>
            </a:r>
          </a:p>
          <a:p>
            <a:pPr lvl="0"/>
            <a:r>
              <a:rPr lang="nl-NL" dirty="0"/>
              <a:t>Bevriezen: situatie nemen zoals hij is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u="sng" dirty="0"/>
              <a:t>Wat kun je doen:</a:t>
            </a:r>
            <a:endParaRPr lang="nl-NL" dirty="0"/>
          </a:p>
          <a:p>
            <a:pPr lvl="0"/>
            <a:r>
              <a:rPr lang="nl-NL" dirty="0"/>
              <a:t>Neem je verlies; even stilstaan mag zeker, maar op een gegeven moment moet je door</a:t>
            </a:r>
          </a:p>
          <a:p>
            <a:pPr lvl="0"/>
            <a:r>
              <a:rPr lang="nl-NL" dirty="0"/>
              <a:t>Stel je verwachtingen omlaag.</a:t>
            </a:r>
          </a:p>
          <a:p>
            <a:pPr lvl="0"/>
            <a:r>
              <a:rPr lang="nl-NL" dirty="0"/>
              <a:t>Waar doe je het voor: wat is je doel? Maak het doel klein en haalbaar. </a:t>
            </a:r>
          </a:p>
          <a:p>
            <a:pPr lvl="0"/>
            <a:r>
              <a:rPr lang="nl-NL" dirty="0"/>
              <a:t>Ga voor dat doel!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730308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Waar neem je wel of geen afscheid van? </a:t>
            </a:r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29" y="1397726"/>
            <a:ext cx="9183188" cy="5146765"/>
          </a:xfrm>
        </p:spPr>
      </p:pic>
    </p:spTree>
    <p:extLst>
      <p:ext uri="{BB962C8B-B14F-4D97-AF65-F5344CB8AC3E}">
        <p14:creationId xmlns:p14="http://schemas.microsoft.com/office/powerpoint/2010/main" val="32486810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985554"/>
          </a:xfrm>
        </p:spPr>
        <p:txBody>
          <a:bodyPr>
            <a:normAutofit fontScale="90000"/>
          </a:bodyPr>
          <a:lstStyle/>
          <a:p>
            <a:br>
              <a:rPr lang="nl-NL" dirty="0"/>
            </a:br>
            <a:br>
              <a:rPr lang="nl-NL" sz="3100" dirty="0"/>
            </a:br>
            <a:r>
              <a:rPr lang="nl-NL" sz="3100" dirty="0"/>
              <a:t>Oases zijn de mooie plekjes te midden van een onaangename omgeving. </a:t>
            </a:r>
            <a:br>
              <a:rPr lang="nl-NL" sz="3100" dirty="0"/>
            </a:br>
            <a:r>
              <a:rPr lang="nl-NL" sz="3100" dirty="0"/>
              <a:t>Een bron van geluk. </a:t>
            </a:r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1288" y="1281112"/>
            <a:ext cx="6096000" cy="4286250"/>
          </a:xfrm>
        </p:spPr>
      </p:pic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534194"/>
            <a:ext cx="3932237" cy="3334794"/>
          </a:xfrm>
        </p:spPr>
        <p:txBody>
          <a:bodyPr>
            <a:normAutofit fontScale="77500" lnSpcReduction="20000"/>
          </a:bodyPr>
          <a:lstStyle/>
          <a:p>
            <a:endParaRPr lang="nl-NL" dirty="0"/>
          </a:p>
          <a:p>
            <a:r>
              <a:rPr lang="nl-NL" dirty="0"/>
              <a:t>Oases zijn er om:</a:t>
            </a:r>
          </a:p>
          <a:p>
            <a:pPr marL="285750" indent="-285750">
              <a:buFontTx/>
              <a:buChar char="-"/>
            </a:pPr>
            <a:r>
              <a:rPr lang="nl-NL" dirty="0"/>
              <a:t>Op kracht te komen</a:t>
            </a:r>
          </a:p>
          <a:p>
            <a:pPr marL="285750" indent="-285750">
              <a:buFontTx/>
              <a:buChar char="-"/>
            </a:pPr>
            <a:r>
              <a:rPr lang="nl-NL" dirty="0"/>
              <a:t>De weg te vervolgen</a:t>
            </a:r>
          </a:p>
          <a:p>
            <a:pPr marL="285750" indent="-285750">
              <a:buFontTx/>
              <a:buChar char="-"/>
            </a:pPr>
            <a:r>
              <a:rPr lang="nl-NL" dirty="0"/>
              <a:t>De grens van de woestijn te vinden</a:t>
            </a:r>
          </a:p>
          <a:p>
            <a:endParaRPr lang="nl-NL" dirty="0"/>
          </a:p>
          <a:p>
            <a:r>
              <a:rPr lang="nl-NL" dirty="0"/>
              <a:t>Vergelijking met levend verlies:</a:t>
            </a:r>
          </a:p>
          <a:p>
            <a:pPr marL="285750" indent="-285750">
              <a:buFontTx/>
              <a:buChar char="-"/>
            </a:pPr>
            <a:r>
              <a:rPr lang="nl-NL" dirty="0"/>
              <a:t>probeer te kijken naar de mooie plekjes en die zijn er. </a:t>
            </a:r>
          </a:p>
          <a:p>
            <a:pPr marL="285750" indent="-285750">
              <a:buFontTx/>
              <a:buChar char="-"/>
            </a:pPr>
            <a:r>
              <a:rPr lang="nl-NL" dirty="0"/>
              <a:t>Sta stil</a:t>
            </a:r>
          </a:p>
          <a:p>
            <a:pPr marL="285750" indent="-285750">
              <a:buFontTx/>
              <a:buChar char="-"/>
            </a:pPr>
            <a:r>
              <a:rPr lang="nl-NL" dirty="0"/>
              <a:t>Luister naar je hart</a:t>
            </a:r>
          </a:p>
          <a:p>
            <a:endParaRPr lang="nl-NL" dirty="0"/>
          </a:p>
          <a:p>
            <a:r>
              <a:rPr lang="nl-NL" dirty="0"/>
              <a:t>Waar wil </a:t>
            </a:r>
            <a:r>
              <a:rPr lang="nl-NL" b="1" dirty="0"/>
              <a:t>jij</a:t>
            </a:r>
            <a:r>
              <a:rPr lang="nl-NL" dirty="0"/>
              <a:t> naartoe? </a:t>
            </a:r>
          </a:p>
        </p:txBody>
      </p:sp>
    </p:spTree>
    <p:extLst>
      <p:ext uri="{BB962C8B-B14F-4D97-AF65-F5344CB8AC3E}">
        <p14:creationId xmlns:p14="http://schemas.microsoft.com/office/powerpoint/2010/main" val="11051192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u="sng" dirty="0"/>
              <a:t>Vervolg Oase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Tip naar je omgeving toe: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Geef je grenzen aan</a:t>
            </a:r>
          </a:p>
          <a:p>
            <a:r>
              <a:rPr lang="nl-NL" dirty="0"/>
              <a:t>Vraag om hulp</a:t>
            </a:r>
          </a:p>
          <a:p>
            <a:r>
              <a:rPr lang="nl-NL" dirty="0"/>
              <a:t>Wees duidelijk hoe jij je voelt</a:t>
            </a:r>
          </a:p>
          <a:p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sz="2000" b="1" dirty="0"/>
          </a:p>
          <a:p>
            <a:endParaRPr lang="nl-NL" sz="2000" b="1" dirty="0"/>
          </a:p>
          <a:p>
            <a:endParaRPr lang="nl-NL" sz="2400" b="1" dirty="0"/>
          </a:p>
          <a:p>
            <a:endParaRPr lang="nl-NL" sz="2400" b="1" dirty="0"/>
          </a:p>
          <a:p>
            <a:r>
              <a:rPr lang="nl-NL" sz="2400" b="1" dirty="0"/>
              <a:t>Geluk is niet hetzelfde als gelukkig zijn. </a:t>
            </a:r>
          </a:p>
        </p:txBody>
      </p:sp>
    </p:spTree>
    <p:extLst>
      <p:ext uri="{BB962C8B-B14F-4D97-AF65-F5344CB8AC3E}">
        <p14:creationId xmlns:p14="http://schemas.microsoft.com/office/powerpoint/2010/main" val="31784593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Gedicht de 3 bomen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Manu </a:t>
            </a:r>
            <a:r>
              <a:rPr lang="nl-NL" dirty="0" err="1"/>
              <a:t>Kierse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949053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70898"/>
          </a:xfrm>
        </p:spPr>
        <p:txBody>
          <a:bodyPr>
            <a:normAutofit fontScale="90000"/>
          </a:bodyPr>
          <a:lstStyle/>
          <a:p>
            <a:r>
              <a:rPr lang="nl-NL" dirty="0"/>
              <a:t>				Ter afsluiting </a:t>
            </a:r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9" r="-399"/>
          <a:stretch/>
        </p:blipFill>
        <p:spPr>
          <a:xfrm rot="5400000">
            <a:off x="838200" y="2058194"/>
            <a:ext cx="5222966" cy="3886200"/>
          </a:xfrm>
        </p:spPr>
      </p:pic>
      <p:pic>
        <p:nvPicPr>
          <p:cNvPr id="6" name="Tijdelijke aanduiding voor inhoud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72355" y="2078084"/>
            <a:ext cx="5128558" cy="3846418"/>
          </a:xfrm>
        </p:spPr>
      </p:pic>
    </p:spTree>
    <p:extLst>
      <p:ext uri="{BB962C8B-B14F-4D97-AF65-F5344CB8AC3E}">
        <p14:creationId xmlns:p14="http://schemas.microsoft.com/office/powerpoint/2010/main" val="3482414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Boekenlijst:					</a:t>
            </a:r>
            <a:endParaRPr lang="nl-NL" sz="1600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2"/>
            <a:ext cx="5157787" cy="1244917"/>
          </a:xfrm>
        </p:spPr>
        <p:txBody>
          <a:bodyPr>
            <a:noAutofit/>
          </a:bodyPr>
          <a:lstStyle/>
          <a:p>
            <a:pPr lvl="0"/>
            <a:r>
              <a:rPr lang="nl-NL" sz="1400" dirty="0"/>
              <a:t>Manu </a:t>
            </a:r>
            <a:r>
              <a:rPr lang="nl-NL" sz="1400" dirty="0" err="1"/>
              <a:t>Keirse</a:t>
            </a:r>
            <a:r>
              <a:rPr lang="nl-NL" sz="1400" dirty="0"/>
              <a:t>: helpen bij ziekte en pijn</a:t>
            </a:r>
          </a:p>
          <a:p>
            <a:pPr lvl="0"/>
            <a:r>
              <a:rPr lang="nl-NL" sz="1400" dirty="0"/>
              <a:t>Manu </a:t>
            </a:r>
            <a:r>
              <a:rPr lang="nl-NL" sz="1400" dirty="0" err="1"/>
              <a:t>Keirse</a:t>
            </a:r>
            <a:r>
              <a:rPr lang="nl-NL" sz="1400" dirty="0"/>
              <a:t>: Licht in het duister, woorden van steun bij ziekte. </a:t>
            </a:r>
          </a:p>
          <a:p>
            <a:pPr lvl="0"/>
            <a:r>
              <a:rPr lang="nl-NL" sz="1400" dirty="0"/>
              <a:t>Dirk de Wachter en Manu </a:t>
            </a:r>
            <a:r>
              <a:rPr lang="nl-NL" sz="1400" dirty="0" err="1"/>
              <a:t>Keirse</a:t>
            </a:r>
            <a:r>
              <a:rPr lang="nl-NL" sz="1400" dirty="0"/>
              <a:t>: Goed leven met kwetsbaarheid en beperking</a:t>
            </a:r>
          </a:p>
          <a:p>
            <a:endParaRPr lang="nl-NL" sz="1400" dirty="0"/>
          </a:p>
        </p:txBody>
      </p:sp>
      <p:pic>
        <p:nvPicPr>
          <p:cNvPr id="7" name="Tijdelijke aanduiding voor inhoud 7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606" y="3579223"/>
            <a:ext cx="2481942" cy="3043646"/>
          </a:xfrm>
        </p:spPr>
      </p:pic>
      <p:pic>
        <p:nvPicPr>
          <p:cNvPr id="8" name="Tijdelijke aanduiding voor inhoud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46191" y="2808084"/>
            <a:ext cx="3944982" cy="3684588"/>
          </a:xfrm>
        </p:spPr>
      </p:pic>
      <p:sp>
        <p:nvSpPr>
          <p:cNvPr id="9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7106194" y="1681163"/>
            <a:ext cx="4249194" cy="1244916"/>
          </a:xfrm>
        </p:spPr>
        <p:txBody>
          <a:bodyPr>
            <a:normAutofit/>
          </a:bodyPr>
          <a:lstStyle/>
          <a:p>
            <a:r>
              <a:rPr lang="nl-NL" sz="1400" b="0" dirty="0">
                <a:hlinkClick r:id="rId4"/>
              </a:rPr>
              <a:t>Voor individuele begeleiding: info@jebasiscoaching.nl</a:t>
            </a:r>
          </a:p>
          <a:p>
            <a:r>
              <a:rPr lang="nl-NL" sz="2000" dirty="0">
                <a:hlinkClick r:id="rId4"/>
              </a:rPr>
              <a:t>www.jebasiscoaching.nl</a:t>
            </a:r>
            <a:r>
              <a:rPr lang="nl-NL" sz="2000" dirty="0"/>
              <a:t> 06-25445290</a:t>
            </a:r>
          </a:p>
        </p:txBody>
      </p:sp>
    </p:spTree>
    <p:extLst>
      <p:ext uri="{BB962C8B-B14F-4D97-AF65-F5344CB8AC3E}">
        <p14:creationId xmlns:p14="http://schemas.microsoft.com/office/powerpoint/2010/main" val="3902787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				</a:t>
            </a:r>
            <a:r>
              <a:rPr lang="nl-NL" b="1" dirty="0"/>
              <a:t>Algemeen: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nl-NL" dirty="0"/>
              <a:t>-    Toekomstbeeld is verandert</a:t>
            </a:r>
          </a:p>
          <a:p>
            <a:pPr marL="0" indent="0">
              <a:buNone/>
            </a:pPr>
            <a:r>
              <a:rPr lang="nl-NL" dirty="0"/>
              <a:t>-    Het rouwproces eindigt niet</a:t>
            </a:r>
          </a:p>
          <a:p>
            <a:pPr marL="0" indent="0">
              <a:buNone/>
            </a:pPr>
            <a:r>
              <a:rPr lang="nl-NL" dirty="0"/>
              <a:t>-    Rouwtaken krijg je niet af</a:t>
            </a:r>
          </a:p>
          <a:p>
            <a:pPr marL="0" indent="0">
              <a:buNone/>
            </a:pPr>
            <a:r>
              <a:rPr lang="nl-NL" dirty="0"/>
              <a:t>-    Vraagt om permanente energie en moed om crisissen het hoofd te bieden</a:t>
            </a:r>
          </a:p>
          <a:p>
            <a:pPr>
              <a:buFontTx/>
              <a:buChar char="-"/>
            </a:pPr>
            <a:r>
              <a:rPr lang="nl-NL" dirty="0"/>
              <a:t> Complex door de onzekerheid en onvoorspelbaarheid</a:t>
            </a:r>
          </a:p>
          <a:p>
            <a:pPr>
              <a:buFontTx/>
              <a:buChar char="-"/>
            </a:pPr>
            <a:r>
              <a:rPr lang="nl-NL" sz="2900" dirty="0"/>
              <a:t> Het is moeilijk om tot aanvaarding te komen. </a:t>
            </a:r>
          </a:p>
          <a:p>
            <a:pPr>
              <a:buFontTx/>
              <a:buChar char="-"/>
            </a:pPr>
            <a:r>
              <a:rPr lang="nl-NL" sz="2900" dirty="0"/>
              <a:t> Geen rituelen</a:t>
            </a:r>
          </a:p>
          <a:p>
            <a:endParaRPr lang="nl-NL" dirty="0"/>
          </a:p>
          <a:p>
            <a:pPr marL="0" indent="0">
              <a:buNone/>
            </a:pPr>
            <a:r>
              <a:rPr lang="nl-NL" u="sng" dirty="0"/>
              <a:t>Omgeving:</a:t>
            </a:r>
          </a:p>
          <a:p>
            <a:pPr marL="0" indent="0">
              <a:buNone/>
            </a:pPr>
            <a:r>
              <a:rPr lang="nl-NL" dirty="0"/>
              <a:t>-	Vaak onbegrip</a:t>
            </a:r>
          </a:p>
          <a:p>
            <a:pPr marL="0" indent="0">
              <a:buNone/>
            </a:pPr>
            <a:r>
              <a:rPr lang="nl-NL" dirty="0"/>
              <a:t>-	Vragen alleen aan getroffene hoe het gaat, niet aan partner</a:t>
            </a:r>
          </a:p>
          <a:p>
            <a:pPr marL="0" indent="0">
              <a:buNone/>
            </a:pPr>
            <a:r>
              <a:rPr lang="nl-NL" dirty="0"/>
              <a:t>-	‘zien’ het niet bij geen duidelijk uiterlijke veranderingen</a:t>
            </a:r>
          </a:p>
          <a:p>
            <a:pPr marL="0" indent="0">
              <a:buNone/>
            </a:pPr>
            <a:r>
              <a:rPr lang="nl-NL" dirty="0"/>
              <a:t>-	Eenzaamheid daardoor? 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04154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			Emoties bij rouw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690688"/>
            <a:ext cx="5181600" cy="448627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nl-NL" u="sng" dirty="0"/>
              <a:t>Rouw na bv overlijden</a:t>
            </a:r>
          </a:p>
          <a:p>
            <a:r>
              <a:rPr lang="nl-NL" dirty="0"/>
              <a:t>Verdriet		</a:t>
            </a:r>
          </a:p>
          <a:p>
            <a:r>
              <a:rPr lang="nl-NL" dirty="0"/>
              <a:t>Schaamte		</a:t>
            </a:r>
          </a:p>
          <a:p>
            <a:r>
              <a:rPr lang="nl-NL" dirty="0"/>
              <a:t>Angst en vrees</a:t>
            </a:r>
          </a:p>
          <a:p>
            <a:r>
              <a:rPr lang="nl-NL" dirty="0"/>
              <a:t>Schuldgevoel		</a:t>
            </a:r>
          </a:p>
          <a:p>
            <a:r>
              <a:rPr lang="nl-NL" dirty="0"/>
              <a:t>Agressie		</a:t>
            </a:r>
          </a:p>
          <a:p>
            <a:r>
              <a:rPr lang="nl-NL" dirty="0"/>
              <a:t>Dwangmatig overpeinzen</a:t>
            </a:r>
          </a:p>
          <a:p>
            <a:r>
              <a:rPr lang="nl-NL" dirty="0"/>
              <a:t>Waarom 	</a:t>
            </a:r>
          </a:p>
          <a:p>
            <a:r>
              <a:rPr lang="nl-NL" dirty="0"/>
              <a:t>Ontkenning		</a:t>
            </a:r>
          </a:p>
          <a:p>
            <a:r>
              <a:rPr lang="nl-NL" dirty="0"/>
              <a:t>Idealisering</a:t>
            </a:r>
          </a:p>
          <a:p>
            <a:r>
              <a:rPr lang="nl-NL" u="sng" dirty="0"/>
              <a:t>Er is een eindpunt! </a:t>
            </a:r>
          </a:p>
          <a:p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590903" y="1690688"/>
            <a:ext cx="5762897" cy="5010557"/>
          </a:xfrm>
        </p:spPr>
        <p:txBody>
          <a:bodyPr>
            <a:normAutofit fontScale="77500" lnSpcReduction="20000"/>
          </a:bodyPr>
          <a:lstStyle/>
          <a:p>
            <a:r>
              <a:rPr lang="nl-NL" u="sng" dirty="0">
                <a:solidFill>
                  <a:srgbClr val="FF0000"/>
                </a:solidFill>
              </a:rPr>
              <a:t>Rouw bij levend verlies:</a:t>
            </a:r>
          </a:p>
          <a:p>
            <a:pPr lvl="0"/>
            <a:r>
              <a:rPr lang="nl-NL" dirty="0">
                <a:solidFill>
                  <a:srgbClr val="FF0000"/>
                </a:solidFill>
              </a:rPr>
              <a:t>Onzekerheid over de toekomst</a:t>
            </a:r>
          </a:p>
          <a:p>
            <a:pPr lvl="0"/>
            <a:r>
              <a:rPr lang="nl-NL" dirty="0">
                <a:solidFill>
                  <a:srgbClr val="FF0000"/>
                </a:solidFill>
              </a:rPr>
              <a:t>Ontkenning van de beperkingen</a:t>
            </a:r>
          </a:p>
          <a:p>
            <a:pPr lvl="0"/>
            <a:r>
              <a:rPr lang="nl-NL" dirty="0">
                <a:solidFill>
                  <a:srgbClr val="FF0000"/>
                </a:solidFill>
              </a:rPr>
              <a:t>Neerslachtig, angstig, opstandig door mogelijk nieuwe complicaties, achteruitgang, tegenvallende resultaten</a:t>
            </a:r>
          </a:p>
          <a:p>
            <a:pPr lvl="0"/>
            <a:r>
              <a:rPr lang="nl-NL" dirty="0">
                <a:solidFill>
                  <a:srgbClr val="FF0000"/>
                </a:solidFill>
              </a:rPr>
              <a:t>Boosheid en agressie die niet weg gaat</a:t>
            </a:r>
          </a:p>
          <a:p>
            <a:pPr lvl="0"/>
            <a:r>
              <a:rPr lang="nl-NL" dirty="0">
                <a:solidFill>
                  <a:srgbClr val="FF0000"/>
                </a:solidFill>
              </a:rPr>
              <a:t>Schaamte en schuldgevoel</a:t>
            </a:r>
          </a:p>
          <a:p>
            <a:pPr lvl="0"/>
            <a:r>
              <a:rPr lang="nl-NL" dirty="0">
                <a:solidFill>
                  <a:srgbClr val="FF0000"/>
                </a:solidFill>
              </a:rPr>
              <a:t>Weinig begrip van de omgeving, eenzaamheid</a:t>
            </a:r>
          </a:p>
          <a:p>
            <a:pPr lvl="0"/>
            <a:r>
              <a:rPr lang="nl-NL" dirty="0">
                <a:solidFill>
                  <a:srgbClr val="FF0000"/>
                </a:solidFill>
              </a:rPr>
              <a:t>Controle</a:t>
            </a:r>
          </a:p>
          <a:p>
            <a:pPr lvl="0"/>
            <a:r>
              <a:rPr lang="nl-NL" dirty="0">
                <a:solidFill>
                  <a:srgbClr val="FF0000"/>
                </a:solidFill>
              </a:rPr>
              <a:t>Wanhoop/ radeloos, kan ik dit? </a:t>
            </a:r>
          </a:p>
          <a:p>
            <a:pPr lvl="0"/>
            <a:r>
              <a:rPr lang="nl-NL" dirty="0">
                <a:solidFill>
                  <a:srgbClr val="FF0000"/>
                </a:solidFill>
              </a:rPr>
              <a:t>Onmacht</a:t>
            </a:r>
          </a:p>
          <a:p>
            <a:pPr lvl="0"/>
            <a:r>
              <a:rPr lang="nl-NL" dirty="0">
                <a:solidFill>
                  <a:srgbClr val="FF0000"/>
                </a:solidFill>
              </a:rPr>
              <a:t>Dempen gevoel</a:t>
            </a:r>
          </a:p>
          <a:p>
            <a:pPr lvl="0"/>
            <a:r>
              <a:rPr lang="nl-NL" u="sng" dirty="0">
                <a:solidFill>
                  <a:srgbClr val="FF0000"/>
                </a:solidFill>
              </a:rPr>
              <a:t>Geen eindpunt!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38091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		Duw je je emoties weg? Effect:</a:t>
            </a:r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674" y="1825625"/>
            <a:ext cx="8072846" cy="4862558"/>
          </a:xfrm>
        </p:spPr>
      </p:pic>
    </p:spTree>
    <p:extLst>
      <p:ext uri="{BB962C8B-B14F-4D97-AF65-F5344CB8AC3E}">
        <p14:creationId xmlns:p14="http://schemas.microsoft.com/office/powerpoint/2010/main" val="30206301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Rouwproces</a:t>
            </a:r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3025289"/>
            <a:ext cx="5181600" cy="1952010"/>
          </a:xfrm>
          <a:prstGeom prst="rect">
            <a:avLst/>
          </a:prstGeom>
        </p:spPr>
      </p:pic>
      <p:pic>
        <p:nvPicPr>
          <p:cNvPr id="6" name="Tijdelijke aanduiding voor inhoud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5931" y="1706335"/>
            <a:ext cx="4937760" cy="3832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379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Zichtbare en onzichtbare emoties (</a:t>
            </a:r>
            <a:r>
              <a:rPr lang="nl-NL" sz="3200" dirty="0"/>
              <a:t>ipv de boom</a:t>
            </a:r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663" y="1319350"/>
            <a:ext cx="9444446" cy="5277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072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doe je om van je emoties te vluchten?</a:t>
            </a:r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537" y="1423851"/>
            <a:ext cx="9157063" cy="5264332"/>
          </a:xfrm>
        </p:spPr>
      </p:pic>
    </p:spTree>
    <p:extLst>
      <p:ext uri="{BB962C8B-B14F-4D97-AF65-F5344CB8AC3E}">
        <p14:creationId xmlns:p14="http://schemas.microsoft.com/office/powerpoint/2010/main" val="33231952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Wat wil ik de omgeving laten zien van de onzichtbare emoties?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  <a:p>
            <a:r>
              <a:rPr lang="nl-NL" dirty="0"/>
              <a:t>Aan wie? </a:t>
            </a:r>
          </a:p>
          <a:p>
            <a:r>
              <a:rPr lang="nl-NL" dirty="0"/>
              <a:t>Wat zou mij helpen? </a:t>
            </a:r>
          </a:p>
        </p:txBody>
      </p:sp>
    </p:spTree>
    <p:extLst>
      <p:ext uri="{BB962C8B-B14F-4D97-AF65-F5344CB8AC3E}">
        <p14:creationId xmlns:p14="http://schemas.microsoft.com/office/powerpoint/2010/main" val="323499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			Duaal procesmodel</a:t>
            </a:r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6549" y="1254034"/>
            <a:ext cx="8046720" cy="5251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80411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429</TotalTime>
  <Words>522</Words>
  <Application>Microsoft Office PowerPoint</Application>
  <PresentationFormat>Breedbeeld</PresentationFormat>
  <Paragraphs>100</Paragraphs>
  <Slides>17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Kantoorthema</vt:lpstr>
      <vt:lpstr>Rouw bij levend verlies</vt:lpstr>
      <vt:lpstr>    Algemeen:</vt:lpstr>
      <vt:lpstr>   Emoties bij rouw</vt:lpstr>
      <vt:lpstr>  Duw je je emoties weg? Effect:</vt:lpstr>
      <vt:lpstr>Rouwproces</vt:lpstr>
      <vt:lpstr>Zichtbare en onzichtbare emoties (ipv de boom</vt:lpstr>
      <vt:lpstr>Wat doe je om van je emoties te vluchten?</vt:lpstr>
      <vt:lpstr>Wat wil ik de omgeving laten zien van de onzichtbare emoties?</vt:lpstr>
      <vt:lpstr>   Duaal procesmodel</vt:lpstr>
      <vt:lpstr>En dan?  Het vervolg</vt:lpstr>
      <vt:lpstr>    Effectief lijden:</vt:lpstr>
      <vt:lpstr>Waar neem je wel of geen afscheid van? </vt:lpstr>
      <vt:lpstr>  Oases zijn de mooie plekjes te midden van een onaangename omgeving.  Een bron van geluk. </vt:lpstr>
      <vt:lpstr>Vervolg Oase</vt:lpstr>
      <vt:lpstr>Gedicht de 3 bomen</vt:lpstr>
      <vt:lpstr>    Ter afsluiting </vt:lpstr>
      <vt:lpstr>Boekenlijst: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Rouw bij levend verlies</dc:title>
  <dc:creator>DEF</dc:creator>
  <cp:lastModifiedBy>Corinne van Dis</cp:lastModifiedBy>
  <cp:revision>50</cp:revision>
  <dcterms:created xsi:type="dcterms:W3CDTF">2024-03-16T08:25:49Z</dcterms:created>
  <dcterms:modified xsi:type="dcterms:W3CDTF">2025-02-17T11:50:36Z</dcterms:modified>
</cp:coreProperties>
</file>